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7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7" r:id="rId12"/>
    <p:sldId id="295" r:id="rId13"/>
    <p:sldId id="296" r:id="rId14"/>
    <p:sldId id="294" r:id="rId15"/>
    <p:sldId id="290" r:id="rId16"/>
    <p:sldId id="297" r:id="rId17"/>
    <p:sldId id="298" r:id="rId18"/>
    <p:sldId id="266" r:id="rId19"/>
    <p:sldId id="267" r:id="rId20"/>
    <p:sldId id="268" r:id="rId21"/>
    <p:sldId id="269" r:id="rId22"/>
    <p:sldId id="265" r:id="rId23"/>
    <p:sldId id="292" r:id="rId24"/>
    <p:sldId id="293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7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61F8D-85D5-7A4C-A235-CF9D344E8DCD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EFC1-80C2-364F-9743-0E094EC96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16A14-3D71-BA42-BC9B-64749A70A241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4A0B-ECEE-8649-AA06-C8D18DF4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Robotics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Bayesian </a:t>
            </a:r>
            <a:r>
              <a:rPr lang="en-US" sz="2000" dirty="0" err="1">
                <a:solidFill>
                  <a:schemeClr val="accent1"/>
                </a:solidFill>
              </a:rPr>
              <a:t>Localisation</a:t>
            </a:r>
            <a:r>
              <a:rPr lang="en-US" sz="2000" dirty="0">
                <a:solidFill>
                  <a:schemeClr val="accent1"/>
                </a:solidFill>
              </a:rPr>
              <a:t> and A* </a:t>
            </a:r>
            <a:r>
              <a:rPr lang="en-US" sz="2000" dirty="0" smtClean="0">
                <a:solidFill>
                  <a:schemeClr val="accent1"/>
                </a:solidFill>
              </a:rPr>
              <a:t>Search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Jamie Slome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Jack Galvin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</a:rPr>
              <a:t>Zehra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Punjwani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1737" y="2638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60134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Bayesian Localisation Pseudo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1723" y="802638"/>
            <a:ext cx="6043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lightValue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declare and </a:t>
            </a:r>
            <a:r>
              <a:rPr lang="en-US" sz="1600" dirty="0" err="1">
                <a:solidFill>
                  <a:srgbClr val="00B050"/>
                </a:solidFill>
              </a:rPr>
              <a:t>initialise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en-US" sz="1600" dirty="0">
                <a:solidFill>
                  <a:srgbClr val="00B050"/>
                </a:solidFill>
              </a:rPr>
              <a:t/>
            </a:r>
            <a:br>
              <a:rPr lang="en-US" sz="1600" dirty="0">
                <a:solidFill>
                  <a:srgbClr val="00B050"/>
                </a:solidFill>
              </a:rPr>
            </a:b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for(item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each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1/size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while(true)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-&gt; reading from sensor;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  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{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if(</a:t>
            </a:r>
            <a:r>
              <a:rPr lang="en-US" sz="1600" dirty="0" err="1" smtClean="0">
                <a:solidFill>
                  <a:srgbClr val="00B050"/>
                </a:solidFill>
              </a:rPr>
              <a:t>lightValue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==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at </a:t>
            </a:r>
            <a:r>
              <a:rPr lang="en-US" sz="1600" dirty="0">
                <a:solidFill>
                  <a:srgbClr val="00B050"/>
                </a:solidFill>
              </a:rPr>
              <a:t>index item) 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</a:t>
            </a:r>
            <a:r>
              <a:rPr lang="en-US" sz="1600" dirty="0" err="1">
                <a:solidFill>
                  <a:srgbClr val="00B050"/>
                </a:solidFill>
              </a:rPr>
              <a:t>probSensorWorks</a:t>
            </a:r>
            <a:r>
              <a:rPr lang="en-US" sz="1600" dirty="0">
                <a:solidFill>
                  <a:srgbClr val="00B050"/>
                </a:solidFill>
              </a:rPr>
              <a:t>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1-probSensorWorks *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5061" y="58845"/>
            <a:ext cx="67007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</a:t>
            </a:r>
            <a:r>
              <a:rPr lang="en-US" sz="1600" dirty="0">
                <a:solidFill>
                  <a:srgbClr val="00B050"/>
                </a:solidFill>
              </a:rPr>
              <a:t> -&gt; 0;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add </a:t>
            </a:r>
            <a:r>
              <a:rPr lang="en-US" sz="1600" dirty="0">
                <a:solidFill>
                  <a:srgbClr val="00B050"/>
                </a:solidFill>
              </a:rPr>
              <a:t>to </a:t>
            </a:r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by each value at index 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NORMALISE*/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for(item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item </a:t>
            </a:r>
            <a:r>
              <a:rPr lang="en-US" sz="1600" dirty="0">
                <a:solidFill>
                  <a:srgbClr val="00B050"/>
                </a:solidFill>
              </a:rPr>
              <a:t>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>
                <a:solidFill>
                  <a:srgbClr val="00B050"/>
                </a:solidFill>
              </a:rPr>
              <a:t>item in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; </a:t>
            </a:r>
          </a:p>
          <a:p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err="1" smtClean="0">
                <a:solidFill>
                  <a:srgbClr val="00B050"/>
                </a:solidFill>
              </a:rPr>
              <a:t>moveForward</a:t>
            </a:r>
            <a:r>
              <a:rPr lang="en-US" sz="1600" dirty="0" smtClean="0">
                <a:solidFill>
                  <a:srgbClr val="00B050"/>
                </a:solidFill>
              </a:rPr>
              <a:t>(given </a:t>
            </a:r>
            <a:r>
              <a:rPr lang="en-US" sz="1600" dirty="0">
                <a:solidFill>
                  <a:srgbClr val="00B050"/>
                </a:solidFill>
              </a:rPr>
              <a:t>distance);</a:t>
            </a:r>
          </a:p>
          <a:p>
            <a:endParaRPr lang="en-US" sz="1600" dirty="0" smtClean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/*</a:t>
            </a:r>
            <a:r>
              <a:rPr lang="en-US" sz="1600" dirty="0">
                <a:solidFill>
                  <a:srgbClr val="00B050"/>
                </a:solidFill>
              </a:rPr>
              <a:t>UPDATE*/</a:t>
            </a:r>
          </a:p>
          <a:p>
            <a:r>
              <a:rPr lang="en-US" sz="1600" dirty="0">
                <a:solidFill>
                  <a:srgbClr val="00B050"/>
                </a:solidFill>
              </a:rPr>
              <a:t>for(index, decrement from back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)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if(index </a:t>
            </a:r>
            <a:r>
              <a:rPr lang="en-US" sz="1600" dirty="0">
                <a:solidFill>
                  <a:srgbClr val="00B050"/>
                </a:solidFill>
              </a:rPr>
              <a:t>== 0) </a:t>
            </a:r>
            <a:r>
              <a:rPr lang="en-US" sz="1600" dirty="0" smtClean="0">
                <a:solidFill>
                  <a:srgbClr val="00B050"/>
                </a:solidFill>
              </a:rPr>
              <a:t>{ 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</a:t>
            </a:r>
            <a:r>
              <a:rPr lang="en-US" sz="1600" dirty="0" smtClean="0">
                <a:solidFill>
                  <a:srgbClr val="00B050"/>
                </a:solidFill>
              </a:rPr>
              <a:t>1-probMotorWorks</a:t>
            </a:r>
            <a:r>
              <a:rPr lang="en-US" sz="1600" dirty="0">
                <a:solidFill>
                  <a:srgbClr val="00B050"/>
                </a:solidFill>
              </a:rPr>
              <a:t>);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    else </a:t>
            </a:r>
            <a:r>
              <a:rPr lang="en-US" sz="1600" dirty="0">
                <a:solidFill>
                  <a:srgbClr val="00B05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 index </a:t>
            </a:r>
            <a:r>
              <a:rPr lang="en-US" sz="1600" dirty="0">
                <a:solidFill>
                  <a:srgbClr val="00B050"/>
                </a:solidFill>
              </a:rPr>
              <a:t>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= index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* (1-probMotorWorks) + index -1 of </a:t>
            </a:r>
            <a:r>
              <a:rPr lang="en-US" sz="1600" dirty="0" err="1" smtClean="0">
                <a:solidFill>
                  <a:srgbClr val="00B050"/>
                </a:solidFill>
              </a:rPr>
              <a:t>arrayOfProb</a:t>
            </a:r>
            <a:r>
              <a:rPr lang="en-US" sz="1600" dirty="0" smtClean="0">
                <a:solidFill>
                  <a:srgbClr val="00B050"/>
                </a:solidFill>
              </a:rPr>
              <a:t>* </a:t>
            </a:r>
            <a:r>
              <a:rPr lang="en-US" sz="1600" dirty="0" err="1">
                <a:solidFill>
                  <a:srgbClr val="00B050"/>
                </a:solidFill>
              </a:rPr>
              <a:t>probMotorWorks</a:t>
            </a:r>
            <a:r>
              <a:rPr lang="en-US" sz="1600" dirty="0">
                <a:solidFill>
                  <a:srgbClr val="00B050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    }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>
                <a:solidFill>
                  <a:srgbClr val="00B050"/>
                </a:solidFill>
              </a:rPr>
              <a:t>}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/*SUM*/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totalProbability</a:t>
            </a:r>
            <a:r>
              <a:rPr lang="en-US" sz="1600" dirty="0">
                <a:solidFill>
                  <a:srgbClr val="00B050"/>
                </a:solidFill>
              </a:rPr>
              <a:t> -&gt; sum the total probabilities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Bayesian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Localisation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Pseudo </a:t>
            </a:r>
            <a:r>
              <a:rPr lang="en-US" sz="3200" kern="1200" dirty="0" smtClean="0">
                <a:latin typeface="+mj-lt"/>
                <a:ea typeface="+mj-ea"/>
                <a:cs typeface="+mj-cs"/>
              </a:rPr>
              <a:t>Code Continued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3575" y="300038"/>
            <a:ext cx="604361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/*NORMALISE*/</a:t>
            </a:r>
          </a:p>
          <a:p>
            <a:r>
              <a:rPr lang="en-US" sz="1400" dirty="0">
                <a:solidFill>
                  <a:srgbClr val="00B050"/>
                </a:solidFill>
              </a:rPr>
              <a:t/>
            </a:r>
            <a:br>
              <a:rPr lang="en-US" sz="1400" dirty="0">
                <a:solidFill>
                  <a:srgbClr val="00B050"/>
                </a:solidFill>
              </a:rPr>
            </a:b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divide every item in </a:t>
            </a:r>
            <a:r>
              <a:rPr lang="en-US" sz="1400" dirty="0" err="1">
                <a:solidFill>
                  <a:srgbClr val="00B050"/>
                </a:solidFill>
              </a:rPr>
              <a:t>arrayOfProbabilities</a:t>
            </a:r>
            <a:r>
              <a:rPr lang="en-US" sz="1400" dirty="0">
                <a:solidFill>
                  <a:srgbClr val="00B050"/>
                </a:solidFill>
              </a:rPr>
              <a:t> by </a:t>
            </a:r>
            <a:r>
              <a:rPr lang="en-US" sz="1400" dirty="0" err="1">
                <a:solidFill>
                  <a:srgbClr val="00B050"/>
                </a:solidFill>
              </a:rPr>
              <a:t>totalProbability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endParaRPr lang="en-US" sz="1400" dirty="0" smtClean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 smtClean="0">
                <a:solidFill>
                  <a:srgbClr val="00B050"/>
                </a:solidFill>
              </a:rPr>
              <a:t>maxValue</a:t>
            </a:r>
            <a:r>
              <a:rPr 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>
                <a:solidFill>
                  <a:srgbClr val="00B050"/>
                </a:solidFill>
              </a:rPr>
              <a:t>-&gt; 0;</a:t>
            </a:r>
          </a:p>
          <a:p>
            <a:r>
              <a:rPr lang="en-US" sz="1400" dirty="0" err="1">
                <a:solidFill>
                  <a:srgbClr val="00B050"/>
                </a:solidFill>
              </a:rPr>
              <a:t>maxInd</a:t>
            </a:r>
            <a:r>
              <a:rPr lang="en-US" sz="1400" dirty="0">
                <a:solidFill>
                  <a:srgbClr val="00B050"/>
                </a:solidFill>
              </a:rPr>
              <a:t> -&gt; 0</a:t>
            </a:r>
            <a:r>
              <a:rPr lang="en-US" sz="1400" dirty="0" smtClean="0">
                <a:solidFill>
                  <a:srgbClr val="00B050"/>
                </a:solidFill>
              </a:rPr>
              <a:t>;</a:t>
            </a:r>
            <a:r>
              <a:rPr lang="en-US" sz="1400" dirty="0">
                <a:solidFill>
                  <a:srgbClr val="00B050"/>
                </a:solidFill>
              </a:rPr>
              <a:t/>
            </a:r>
            <a:br>
              <a:rPr lang="en-US" sz="1400" dirty="0">
                <a:solidFill>
                  <a:srgbClr val="00B050"/>
                </a:solidFill>
              </a:rPr>
            </a:b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for(each item in </a:t>
            </a:r>
            <a:r>
              <a:rPr lang="en-US" sz="1400" dirty="0" err="1">
                <a:solidFill>
                  <a:srgbClr val="00B050"/>
                </a:solidFill>
              </a:rPr>
              <a:t>arrayOfProbabilities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if(item &gt; </a:t>
            </a:r>
            <a:r>
              <a:rPr lang="en-US" sz="1400" dirty="0" err="1">
                <a:solidFill>
                  <a:srgbClr val="00B050"/>
                </a:solidFill>
              </a:rPr>
              <a:t>maxValue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 err="1">
                <a:solidFill>
                  <a:srgbClr val="00B050"/>
                </a:solidFill>
              </a:rPr>
              <a:t>maxValue</a:t>
            </a:r>
            <a:r>
              <a:rPr lang="en-US" sz="1400" dirty="0">
                <a:solidFill>
                  <a:srgbClr val="00B050"/>
                </a:solidFill>
              </a:rPr>
              <a:t> -&gt; item;</a:t>
            </a:r>
          </a:p>
          <a:p>
            <a:r>
              <a:rPr lang="en-US" sz="1400" dirty="0" err="1">
                <a:solidFill>
                  <a:srgbClr val="00B050"/>
                </a:solidFill>
              </a:rPr>
              <a:t>maxInd</a:t>
            </a:r>
            <a:r>
              <a:rPr lang="en-US" sz="1400" dirty="0">
                <a:solidFill>
                  <a:srgbClr val="00B050"/>
                </a:solidFill>
              </a:rPr>
              <a:t> -&gt; index of item;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  <a:p>
            <a:r>
              <a:rPr lang="en-US" sz="1400" dirty="0">
                <a:solidFill>
                  <a:srgbClr val="00B050"/>
                </a:solidFill>
              </a:rPr>
              <a:t/>
            </a:r>
            <a:br>
              <a:rPr lang="en-US" sz="1400" dirty="0">
                <a:solidFill>
                  <a:srgbClr val="00B050"/>
                </a:solidFill>
              </a:rPr>
            </a:b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if(</a:t>
            </a:r>
            <a:r>
              <a:rPr lang="en-US" sz="1400" dirty="0" err="1">
                <a:solidFill>
                  <a:srgbClr val="00B050"/>
                </a:solidFill>
              </a:rPr>
              <a:t>maxValue</a:t>
            </a:r>
            <a:r>
              <a:rPr lang="en-US" sz="1400" dirty="0">
                <a:solidFill>
                  <a:srgbClr val="00B050"/>
                </a:solidFill>
              </a:rPr>
              <a:t> &gt; 0.75)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stop motors;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return </a:t>
            </a:r>
            <a:r>
              <a:rPr lang="en-US" sz="1400" dirty="0" err="1">
                <a:solidFill>
                  <a:srgbClr val="00B050"/>
                </a:solidFill>
              </a:rPr>
              <a:t>maxInd</a:t>
            </a:r>
            <a:r>
              <a:rPr lang="en-US" sz="1400" dirty="0">
                <a:solidFill>
                  <a:srgbClr val="00B050"/>
                </a:solidFill>
              </a:rPr>
              <a:t>*2.0;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smtClean="0">
                <a:solidFill>
                  <a:srgbClr val="00B050"/>
                </a:solidFill>
              </a:rPr>
              <a:t>}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5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smtClean="0">
                <a:latin typeface="+mj-lt"/>
                <a:ea typeface="+mj-ea"/>
                <a:cs typeface="+mj-cs"/>
              </a:rPr>
              <a:t>A* Search Pseudo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49182" y="802638"/>
            <a:ext cx="5408696" cy="5252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2704" y="0"/>
            <a:ext cx="644956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initialise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add </a:t>
            </a:r>
            <a:r>
              <a:rPr lang="en-US" sz="1400" dirty="0" err="1">
                <a:solidFill>
                  <a:srgbClr val="00B050"/>
                </a:solidFill>
              </a:rPr>
              <a:t>startNode</a:t>
            </a:r>
            <a:r>
              <a:rPr lang="en-US" sz="1400" dirty="0">
                <a:solidFill>
                  <a:srgbClr val="00B050"/>
                </a:solidFill>
              </a:rPr>
              <a:t> to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f.Set</a:t>
            </a:r>
            <a:r>
              <a:rPr lang="en-US" sz="1400" dirty="0">
                <a:solidFill>
                  <a:srgbClr val="00B050"/>
                </a:solidFill>
              </a:rPr>
              <a:t>(0)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while(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!empty)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node.lowestF</a:t>
            </a:r>
            <a:r>
              <a:rPr lang="en-US" sz="1400" dirty="0">
                <a:solidFill>
                  <a:srgbClr val="00B050"/>
                </a:solidFill>
              </a:rPr>
              <a:t>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q.remove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  <a:r>
              <a:rPr lang="en-US" sz="1400" dirty="0" err="1">
                <a:solidFill>
                  <a:srgbClr val="00B050"/>
                </a:solidFill>
              </a:rPr>
              <a:t>generateNeighbours</a:t>
            </a:r>
            <a:r>
              <a:rPr lang="en-US" sz="1400" dirty="0">
                <a:solidFill>
                  <a:srgbClr val="00B050"/>
                </a:solidFill>
              </a:rPr>
              <a:t> of q, </a:t>
            </a:r>
            <a:r>
              <a:rPr lang="en-US" sz="1400" dirty="0" err="1">
                <a:solidFill>
                  <a:srgbClr val="00B050"/>
                </a:solidFill>
              </a:rPr>
              <a:t>setParents</a:t>
            </a:r>
            <a:r>
              <a:rPr lang="en-US" sz="1400" dirty="0">
                <a:solidFill>
                  <a:srgbClr val="00B050"/>
                </a:solidFill>
              </a:rPr>
              <a:t> -&gt; q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for(each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== goal)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return finished;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set </a:t>
            </a:r>
            <a:r>
              <a:rPr lang="en-US" sz="1400" dirty="0" err="1">
                <a:solidFill>
                  <a:srgbClr val="00B050"/>
                </a:solidFill>
              </a:rPr>
              <a:t>g,h,f</a:t>
            </a:r>
            <a:r>
              <a:rPr lang="en-US" sz="1400" dirty="0">
                <a:solidFill>
                  <a:srgbClr val="00B050"/>
                </a:solidFill>
              </a:rPr>
              <a:t>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if(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in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 with lower f)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skip node;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else 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	add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-&gt; </a:t>
            </a:r>
            <a:r>
              <a:rPr lang="en-US" sz="1400" dirty="0" err="1">
                <a:solidFill>
                  <a:srgbClr val="00B050"/>
                </a:solidFill>
              </a:rPr>
              <a:t>openList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}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</a:t>
            </a:r>
          </a:p>
          <a:p>
            <a:r>
              <a:rPr lang="en-US" sz="1400" dirty="0">
                <a:solidFill>
                  <a:srgbClr val="00B050"/>
                </a:solidFill>
              </a:rPr>
              <a:t>	q -&gt; </a:t>
            </a:r>
            <a:r>
              <a:rPr lang="en-US" sz="1400" dirty="0" err="1">
                <a:solidFill>
                  <a:srgbClr val="00B050"/>
                </a:solidFill>
              </a:rPr>
              <a:t>closedList</a:t>
            </a:r>
            <a:r>
              <a:rPr lang="en-US" sz="1400" dirty="0">
                <a:solidFill>
                  <a:srgbClr val="00B050"/>
                </a:solidFill>
              </a:rPr>
              <a:t>;</a:t>
            </a:r>
          </a:p>
          <a:p>
            <a:r>
              <a:rPr lang="en-US" sz="1400" dirty="0">
                <a:solidFill>
                  <a:srgbClr val="00B05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51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Evaluation of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2004148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Environmental Application of Hardware</a:t>
            </a:r>
          </a:p>
        </p:txBody>
      </p:sp>
    </p:spTree>
    <p:extLst>
      <p:ext uri="{BB962C8B-B14F-4D97-AF65-F5344CB8AC3E}">
        <p14:creationId xmlns:p14="http://schemas.microsoft.com/office/powerpoint/2010/main" val="7471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3087372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1" t="37511" r="41254" b="8356"/>
          <a:stretch/>
        </p:blipFill>
        <p:spPr>
          <a:xfrm>
            <a:off x="829781" y="1212194"/>
            <a:ext cx="3698803" cy="4205011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Jamie </a:t>
            </a:r>
            <a:r>
              <a:rPr lang="en-US" sz="3200" dirty="0"/>
              <a:t>Slome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688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628092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23750" r="28628" b="17917"/>
          <a:stretch/>
        </p:blipFill>
        <p:spPr>
          <a:xfrm>
            <a:off x="829781" y="1549492"/>
            <a:ext cx="3698803" cy="3671905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Zehra Punjwani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</a:p>
        </p:txBody>
      </p:sp>
    </p:spTree>
    <p:extLst>
      <p:ext uri="{BB962C8B-B14F-4D97-AF65-F5344CB8AC3E}">
        <p14:creationId xmlns:p14="http://schemas.microsoft.com/office/powerpoint/2010/main" val="1055998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22222" r="32063" b="8800"/>
          <a:stretch/>
        </p:blipFill>
        <p:spPr>
          <a:xfrm>
            <a:off x="829781" y="845239"/>
            <a:ext cx="3698803" cy="4949008"/>
          </a:xfrm>
          <a:prstGeom prst="rect">
            <a:avLst/>
          </a:prstGeom>
        </p:spPr>
      </p:pic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Jack Galvin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Software: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Testing: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20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 and Comments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4813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749" y="634270"/>
            <a:ext cx="548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1: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2: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Task 3: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 4: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7533" y="6342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Localise</a:t>
            </a:r>
            <a:r>
              <a:rPr lang="en-US" dirty="0" smtClean="0"/>
              <a:t> robot with respect to a known line.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Apply Bayesian </a:t>
            </a:r>
            <a:r>
              <a:rPr lang="en-US" dirty="0" err="1" smtClean="0"/>
              <a:t>localisation</a:t>
            </a:r>
            <a:r>
              <a:rPr lang="en-US" dirty="0" smtClean="0"/>
              <a:t> to accurately determine the robot location.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5341" y="2007204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path from robot location to the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Find the shortest path to goal.</a:t>
            </a:r>
          </a:p>
          <a:p>
            <a:pPr marL="400050" indent="-400050">
              <a:buFont typeface="+mj-lt"/>
              <a:buAutoNum type="romanUcPeriod"/>
            </a:pPr>
            <a:endParaRPr lang="en-US" dirty="0" smtClean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Reach the goal location.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7533" y="3657137"/>
            <a:ext cx="47434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Rotate towards the narrow path.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Move towards the end and read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Signal arrival by using touch sensor then play beep.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/>
              <a:t>Manoeuvre</a:t>
            </a:r>
            <a:r>
              <a:rPr lang="en-US" dirty="0" smtClean="0"/>
              <a:t> out of the obstacle.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7533" y="5307070"/>
            <a:ext cx="47434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Based on </a:t>
            </a:r>
            <a:r>
              <a:rPr lang="en-US" dirty="0" err="1" smtClean="0"/>
              <a:t>colour</a:t>
            </a:r>
            <a:r>
              <a:rPr lang="en-US" dirty="0" smtClean="0"/>
              <a:t> of pad, position of obstacle is known.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Plan a route back to starting point using this knowledge.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1128081"/>
            <a:ext cx="841858" cy="826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2813219"/>
            <a:ext cx="841858" cy="8269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4449223"/>
            <a:ext cx="841858" cy="826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957" y="5823466"/>
            <a:ext cx="841858" cy="8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143"/>
            <a:ext cx="5756727" cy="376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813" y="1157288"/>
            <a:ext cx="854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</a:t>
            </a:r>
            <a:r>
              <a:rPr lang="en-GB" b="1" dirty="0" smtClean="0"/>
              <a:t>have looked into other path planning methods such as potential field.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28772" y="1733709"/>
            <a:ext cx="814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could have assigned </a:t>
            </a:r>
            <a:r>
              <a:rPr lang="en-US" b="1" dirty="0" smtClean="0"/>
              <a:t>members smaller tasks and thus improved the rigidity of the implementation.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0216" y="2637486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improved </a:t>
            </a:r>
            <a:r>
              <a:rPr lang="en-GB" b="1" dirty="0" smtClean="0"/>
              <a:t>the efficiency of the code by refactoring and removing duplications.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2304" y="344415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looked </a:t>
            </a:r>
            <a:r>
              <a:rPr lang="en-GB" b="1" dirty="0" smtClean="0"/>
              <a:t>into the use of alternative hardware i.e. </a:t>
            </a:r>
            <a:r>
              <a:rPr lang="en-GB" b="1" dirty="0"/>
              <a:t>A</a:t>
            </a:r>
            <a:r>
              <a:rPr lang="en-GB" b="1" dirty="0" smtClean="0"/>
              <a:t>rduino, servo-motors, </a:t>
            </a:r>
            <a:r>
              <a:rPr lang="en-GB" b="1" dirty="0" smtClean="0"/>
              <a:t>reliable</a:t>
            </a:r>
            <a:r>
              <a:rPr lang="en-GB" b="1" dirty="0" smtClean="0"/>
              <a:t> </a:t>
            </a:r>
            <a:r>
              <a:rPr lang="en-GB" b="1" dirty="0" smtClean="0"/>
              <a:t>sensors.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4516" y="4344407"/>
            <a:ext cx="77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We could have tested the software and hardware more intensely to prevent errors and issues occurring during the implementation stage.</a:t>
            </a:r>
          </a:p>
        </p:txBody>
      </p:sp>
    </p:spTree>
    <p:extLst>
      <p:ext uri="{BB962C8B-B14F-4D97-AF65-F5344CB8AC3E}">
        <p14:creationId xmlns:p14="http://schemas.microsoft.com/office/powerpoint/2010/main" val="230606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1" b="28632"/>
          <a:stretch/>
        </p:blipFill>
        <p:spPr>
          <a:xfrm>
            <a:off x="4777316" y="885073"/>
            <a:ext cx="4709584" cy="4309245"/>
          </a:xfrm>
          <a:prstGeom prst="rect">
            <a:avLst/>
          </a:prstGeom>
        </p:spPr>
      </p:pic>
      <p:sp>
        <p:nvSpPr>
          <p:cNvPr id="1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BLU_Print_1.0.0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29748" y="182546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Ultrasound sensor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29748" y="25572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Gyroscope sensor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9748" y="310536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sensor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5850" y="514908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</p:txBody>
      </p:sp>
    </p:spTree>
    <p:extLst>
      <p:ext uri="{BB962C8B-B14F-4D97-AF65-F5344CB8AC3E}">
        <p14:creationId xmlns:p14="http://schemas.microsoft.com/office/powerpoint/2010/main" val="1568007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r="1" b="1597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EV3_Vers_1.0.0</a:t>
            </a:r>
          </a:p>
        </p:txBody>
      </p:sp>
    </p:spTree>
    <p:extLst>
      <p:ext uri="{BB962C8B-B14F-4D97-AF65-F5344CB8AC3E}">
        <p14:creationId xmlns:p14="http://schemas.microsoft.com/office/powerpoint/2010/main" val="1880758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EV3_Vers_1.0.1</a:t>
            </a:r>
          </a:p>
        </p:txBody>
      </p:sp>
    </p:spTree>
    <p:extLst>
      <p:ext uri="{BB962C8B-B14F-4D97-AF65-F5344CB8AC3E}">
        <p14:creationId xmlns:p14="http://schemas.microsoft.com/office/powerpoint/2010/main" val="398723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EV3_Vers_1.1.0</a:t>
            </a:r>
          </a:p>
        </p:txBody>
      </p:sp>
    </p:spTree>
    <p:extLst>
      <p:ext uri="{BB962C8B-B14F-4D97-AF65-F5344CB8AC3E}">
        <p14:creationId xmlns:p14="http://schemas.microsoft.com/office/powerpoint/2010/main" val="922651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9" y="307731"/>
            <a:ext cx="2248670" cy="3997637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2" y="307731"/>
            <a:ext cx="2248670" cy="399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6" y="307731"/>
            <a:ext cx="2248670" cy="3997637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20" y="330045"/>
            <a:ext cx="2248670" cy="3997637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EV3_Vers_1.1.1</a:t>
            </a:r>
          </a:p>
        </p:txBody>
      </p:sp>
    </p:spTree>
    <p:extLst>
      <p:ext uri="{BB962C8B-B14F-4D97-AF65-F5344CB8AC3E}">
        <p14:creationId xmlns:p14="http://schemas.microsoft.com/office/powerpoint/2010/main" val="1857145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1" b="1114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EV3_Vers_1.2.0</a:t>
            </a:r>
          </a:p>
        </p:txBody>
      </p:sp>
    </p:spTree>
    <p:extLst>
      <p:ext uri="{BB962C8B-B14F-4D97-AF65-F5344CB8AC3E}">
        <p14:creationId xmlns:p14="http://schemas.microsoft.com/office/powerpoint/2010/main" val="3793457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EV3_Vers_1.3.0</a:t>
            </a:r>
          </a:p>
        </p:txBody>
      </p:sp>
    </p:spTree>
    <p:extLst>
      <p:ext uri="{BB962C8B-B14F-4D97-AF65-F5344CB8AC3E}">
        <p14:creationId xmlns:p14="http://schemas.microsoft.com/office/powerpoint/2010/main" val="2043453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354</Words>
  <Application>Microsoft Macintosh PowerPoint</Application>
  <PresentationFormat>Widescreen</PresentationFormat>
  <Paragraphs>177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Robotics Group Project</vt:lpstr>
      <vt:lpstr>Hardware Design</vt:lpstr>
      <vt:lpstr>BLU_Print_1.0.0</vt:lpstr>
      <vt:lpstr>EV3_Vers_1.0.0</vt:lpstr>
      <vt:lpstr>EV3_Vers_1.0.1</vt:lpstr>
      <vt:lpstr>EV3_Vers_1.1.0</vt:lpstr>
      <vt:lpstr>EV3_Vers_1.1.1</vt:lpstr>
      <vt:lpstr>EV3_Vers_1.2.0</vt:lpstr>
      <vt:lpstr>EV3_Vers_1.3.0</vt:lpstr>
      <vt:lpstr>Software Design</vt:lpstr>
      <vt:lpstr>Bayesian Localisation Pseudo Code</vt:lpstr>
      <vt:lpstr>Bayesian Localisation Pseudo Code Continued</vt:lpstr>
      <vt:lpstr>Bayesian Localisation Pseudo Code Continued</vt:lpstr>
      <vt:lpstr>A* Search Pseudo Code</vt:lpstr>
      <vt:lpstr>Evaluation of Hardware and Software</vt:lpstr>
      <vt:lpstr>Environmental Application of Hardware</vt:lpstr>
      <vt:lpstr>PowerPoint Presentation</vt:lpstr>
      <vt:lpstr>Team Management</vt:lpstr>
      <vt:lpstr>Jamie Slome</vt:lpstr>
      <vt:lpstr>Zehra Punjwani</vt:lpstr>
      <vt:lpstr>Jack Galvin</vt:lpstr>
      <vt:lpstr>Conclusion and Comments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Slome, Jamie</dc:creator>
  <cp:lastModifiedBy>Slome, Jamie</cp:lastModifiedBy>
  <cp:revision>28</cp:revision>
  <dcterms:created xsi:type="dcterms:W3CDTF">2017-03-27T09:58:46Z</dcterms:created>
  <dcterms:modified xsi:type="dcterms:W3CDTF">2017-03-27T14:34:32Z</dcterms:modified>
</cp:coreProperties>
</file>